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Work Sans" pitchFamily="2" charset="0"/>
      <p:regular r:id="rId38"/>
      <p:bold r:id="rId39"/>
      <p:italic r:id="rId40"/>
      <p:boldItalic r:id="rId41"/>
    </p:embeddedFont>
    <p:embeddedFont>
      <p:font typeface="Work Sans Light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95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87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jafTP5pA4qfDj917+vXkwzjyMp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595"/>
        <p:guide pos="3840"/>
        <p:guide orient="horz" pos="1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802e5d77eb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3802e5d77e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8" name="Google Shape;3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663885c35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3663885c3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hyperlink" Target="https://docs.google.com/forms/d/e/1FAIpQLScBqVCy7OApCszO1W4sTHENB5iWDe7YAD7jW3lIlwQaCe4T7g/viewform?usp=header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hyperlink" Target="https://drive.google.com/file/d/1DzoudtzaDaOLdbzDTUpx5Q-wk2QPlJ_i/view?usp=shari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hyperlink" Target="https://docs.google.com/document/d/152cBazQ8mp8sVhbb0azYdKvIxjwND9Bn/edit?usp=sharing&amp;ouid=111400692386501262002&amp;rtpof=true&amp;sd=tru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hyperlink" Target="https://docs.google.com/document/d/152cBazQ8mp8sVhbb0azYdKvIxjwND9Bn/edit?usp=sharing&amp;ouid=111400692386501262002&amp;rtpof=true&amp;sd=tru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hyperlink" Target="https://docs.google.com/document/d/152cBazQ8mp8sVhbb0azYdKvIxjwND9Bn/edit?usp=sharing&amp;ouid=111400692386501262002&amp;rtpof=true&amp;sd=tru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hyperlink" Target="https://www.figma.com/proto/cVb3ABkMeEU3wm5VGB8oeg/Copy-Buitr%C3%B3n-Coffe?node-id=1-123&amp;p=f&amp;t=bLXE82ehL0rnV0ih-1&amp;scaling=scale-down&amp;content-scaling=fixed&amp;page-id=0%3A1&amp;starting-point-node-id=1%3A2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hyperlink" Target="https://github.com/Lauris2007?tab=repositorie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4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Work Sans"/>
              <a:buNone/>
            </a:pPr>
            <a:r>
              <a:rPr lang="es-CO" sz="5400" b="1" i="0" u="none" strike="noStrike" cap="non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Buitrón Coffee</a:t>
            </a:r>
            <a:endParaRPr sz="5400" b="1" i="0" u="none" strike="noStrike" cap="non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4318" y="1886474"/>
            <a:ext cx="2751243" cy="3868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/>
        </p:nvSpPr>
        <p:spPr>
          <a:xfrm>
            <a:off x="601617" y="2609617"/>
            <a:ext cx="1111808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lang="es-CO" sz="72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JUSTIFICACIÓN</a:t>
            </a:r>
            <a:endParaRPr sz="72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9" name="Google Shape;169;p14"/>
          <p:cNvCxnSpPr/>
          <p:nvPr/>
        </p:nvCxnSpPr>
        <p:spPr>
          <a:xfrm>
            <a:off x="1793631" y="3809946"/>
            <a:ext cx="873405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0" name="Google Shape;17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"/>
          <p:cNvSpPr txBox="1"/>
          <p:nvPr/>
        </p:nvSpPr>
        <p:spPr>
          <a:xfrm>
            <a:off x="816317" y="434273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lang="es-CO" sz="3600" b="1" i="0" u="none" strike="noStrike" cap="non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Justificación</a:t>
            </a:r>
            <a:endParaRPr sz="3600" b="1" i="0" u="none" strike="noStrike" cap="non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6" name="Google Shape;176;p15"/>
          <p:cNvCxnSpPr/>
          <p:nvPr/>
        </p:nvCxnSpPr>
        <p:spPr>
          <a:xfrm>
            <a:off x="853686" y="1071785"/>
            <a:ext cx="3965331" cy="877"/>
          </a:xfrm>
          <a:prstGeom prst="straightConnector1">
            <a:avLst/>
          </a:prstGeom>
          <a:noFill/>
          <a:ln w="127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15"/>
          <p:cNvSpPr/>
          <p:nvPr/>
        </p:nvSpPr>
        <p:spPr>
          <a:xfrm>
            <a:off x="853686" y="1813348"/>
            <a:ext cx="6277708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 sistema de información permitirá a Buitrón Coffee optimizar inventarios, reducir errores y mejorar su eficiencia para competir en el mercado digital.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679" y="121748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59D4A1E-7668-4965-A01F-7D7A35C62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167" y="1175836"/>
            <a:ext cx="3800755" cy="4363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/>
        </p:nvSpPr>
        <p:spPr>
          <a:xfrm>
            <a:off x="601617" y="2609617"/>
            <a:ext cx="11118082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lang="es-CO" sz="72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ALCANCE DEL PROYECTO</a:t>
            </a:r>
            <a:endParaRPr sz="72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5" name="Google Shape;185;p40"/>
          <p:cNvCxnSpPr/>
          <p:nvPr/>
        </p:nvCxnSpPr>
        <p:spPr>
          <a:xfrm>
            <a:off x="1793631" y="3809946"/>
            <a:ext cx="873405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6" name="Google Shape;18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/>
          <p:nvPr/>
        </p:nvSpPr>
        <p:spPr>
          <a:xfrm>
            <a:off x="816317" y="399105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lang="es-CO" sz="3600" b="1" i="0" u="none" strike="noStrike" cap="non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Alcance del proyecto</a:t>
            </a:r>
            <a:endParaRPr sz="3600" b="1" i="0" u="none" strike="noStrike" cap="non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2" name="Google Shape;192;p17"/>
          <p:cNvCxnSpPr/>
          <p:nvPr/>
        </p:nvCxnSpPr>
        <p:spPr>
          <a:xfrm>
            <a:off x="995304" y="986505"/>
            <a:ext cx="3965331" cy="877"/>
          </a:xfrm>
          <a:prstGeom prst="straightConnector1">
            <a:avLst/>
          </a:prstGeom>
          <a:noFill/>
          <a:ln w="127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7"/>
          <p:cNvSpPr/>
          <p:nvPr/>
        </p:nvSpPr>
        <p:spPr>
          <a:xfrm>
            <a:off x="239375" y="1140667"/>
            <a:ext cx="6956082" cy="581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s-CO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proyecto contempla el análisis, diseño y desarrollo de un sistema de información para Buitrón Coffee, enfocado en la gestión de inventarios y optimización de sus procesos internos, dentro del alcance se incluyen: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s-CO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Análisis de requerimientos</a:t>
            </a:r>
            <a:r>
              <a:rPr lang="es-CO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 base en entrevistas y encuestas.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s-CO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Módulo de autenticación y roles</a:t>
            </a:r>
            <a:r>
              <a:rPr lang="es-CO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gestionar accesos y permisos.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s-CO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Gestión de inventarios</a:t>
            </a:r>
            <a:r>
              <a:rPr lang="es-CO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registro, actualización y des habilitación.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s-CO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Administración de usuarios</a:t>
            </a:r>
            <a:r>
              <a:rPr lang="es-CO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creación, modificación y inhabilitación de perfiles.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s-CO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Gestión de productos</a:t>
            </a:r>
            <a:r>
              <a:rPr lang="es-CO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catálogo con información detallada (tipo de café, nivel de tostado, presentación, precio y descripción).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s-CO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Módulo de notificaciones</a:t>
            </a:r>
            <a:r>
              <a:rPr lang="es-CO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la gestión de el inventario.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4" name="Google Shape;19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679" y="117305"/>
            <a:ext cx="675638" cy="95003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7"/>
          <p:cNvSpPr txBox="1"/>
          <p:nvPr/>
        </p:nvSpPr>
        <p:spPr>
          <a:xfrm>
            <a:off x="7795334" y="1613138"/>
            <a:ext cx="3505200" cy="363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CO"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INCLUIRA</a:t>
            </a:r>
            <a:endParaRPr sz="2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CO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se contempla integración con plataformas de pago electrónico.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CO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se desarrollarán módulos financieros ni contables avanzados.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CO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se tendrá un chatbot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 txBox="1"/>
          <p:nvPr/>
        </p:nvSpPr>
        <p:spPr>
          <a:xfrm>
            <a:off x="601617" y="2609617"/>
            <a:ext cx="1111808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lang="es-CO" sz="72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</a:t>
            </a:r>
            <a:endParaRPr sz="72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1" name="Google Shape;201;p3"/>
          <p:cNvCxnSpPr/>
          <p:nvPr/>
        </p:nvCxnSpPr>
        <p:spPr>
          <a:xfrm>
            <a:off x="1793631" y="3809946"/>
            <a:ext cx="873405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2" name="Google Shape;20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/>
        </p:nvSpPr>
        <p:spPr>
          <a:xfrm>
            <a:off x="816317" y="434273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lang="es-CO" sz="3600" b="1" i="0" u="none" strike="noStrike" cap="non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</a:t>
            </a:r>
            <a:endParaRPr sz="3600" b="1" i="0" u="none" strike="noStrike" cap="non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8" name="Google Shape;208;p38"/>
          <p:cNvCxnSpPr/>
          <p:nvPr/>
        </p:nvCxnSpPr>
        <p:spPr>
          <a:xfrm>
            <a:off x="853686" y="1071785"/>
            <a:ext cx="3965331" cy="877"/>
          </a:xfrm>
          <a:prstGeom prst="straightConnector1">
            <a:avLst/>
          </a:prstGeom>
          <a:noFill/>
          <a:ln w="127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9" name="Google Shape;2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79" y="121748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328236"/>
            <a:ext cx="11887200" cy="4769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"/>
          <p:cNvSpPr txBox="1"/>
          <p:nvPr/>
        </p:nvSpPr>
        <p:spPr>
          <a:xfrm>
            <a:off x="3907130" y="2354804"/>
            <a:ext cx="43776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lang="es-CO" sz="5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endParaRPr sz="54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6" name="Google Shape;216;p10"/>
          <p:cNvCxnSpPr/>
          <p:nvPr/>
        </p:nvCxnSpPr>
        <p:spPr>
          <a:xfrm>
            <a:off x="1802423" y="3555133"/>
            <a:ext cx="873405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7" name="Google Shape;21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"/>
          <p:cNvSpPr txBox="1"/>
          <p:nvPr/>
        </p:nvSpPr>
        <p:spPr>
          <a:xfrm>
            <a:off x="939813" y="440733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lang="es-CO" sz="3600" b="1" i="0" u="none" strike="noStrike" cap="non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General</a:t>
            </a:r>
            <a:endParaRPr sz="3600" b="1" i="0" u="none" strike="noStrike" cap="non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11"/>
          <p:cNvSpPr txBox="1"/>
          <p:nvPr/>
        </p:nvSpPr>
        <p:spPr>
          <a:xfrm>
            <a:off x="603682" y="1560676"/>
            <a:ext cx="6685168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Diseñar un sistema de información en la empresa Buitrón Coffee enfocado en el manejo de inventarios, gestión de productos, roles, manejo de usuarios, y notificaciones.</a:t>
            </a:r>
            <a:endParaRPr sz="4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4" name="Google Shape;224;p11"/>
          <p:cNvCxnSpPr/>
          <p:nvPr/>
        </p:nvCxnSpPr>
        <p:spPr>
          <a:xfrm>
            <a:off x="1011114" y="1237383"/>
            <a:ext cx="3965331" cy="877"/>
          </a:xfrm>
          <a:prstGeom prst="straightConnector1">
            <a:avLst/>
          </a:prstGeom>
          <a:noFill/>
          <a:ln w="127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5" name="Google Shape;22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679" y="93919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ágenes de Objetivos - Descarga gratuita en Freepik">
            <a:extLst>
              <a:ext uri="{FF2B5EF4-FFF2-40B4-BE49-F238E27FC236}">
                <a16:creationId xmlns:a16="http://schemas.microsoft.com/office/drawing/2014/main" id="{D17E3604-B2C3-4699-8A7A-FDC39285F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875" y="1489229"/>
            <a:ext cx="3879541" cy="387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"/>
          <p:cNvSpPr txBox="1"/>
          <p:nvPr/>
        </p:nvSpPr>
        <p:spPr>
          <a:xfrm>
            <a:off x="816317" y="460292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lang="es-CO" sz="3600" b="1" i="0" u="none" strike="noStrike" cap="non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Específicos</a:t>
            </a:r>
            <a:endParaRPr sz="3600" b="1" i="0" u="none" strike="noStrike" cap="non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2" name="Google Shape;232;p12"/>
          <p:cNvCxnSpPr/>
          <p:nvPr/>
        </p:nvCxnSpPr>
        <p:spPr>
          <a:xfrm>
            <a:off x="1021445" y="1144588"/>
            <a:ext cx="3965331" cy="877"/>
          </a:xfrm>
          <a:prstGeom prst="straightConnector1">
            <a:avLst/>
          </a:prstGeom>
          <a:noFill/>
          <a:ln w="127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3" name="Google Shape;23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666" y="1787804"/>
            <a:ext cx="2733465" cy="193571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137"/>
              </a:srgbClr>
            </a:outerShdw>
          </a:effectLst>
        </p:spPr>
      </p:pic>
      <p:pic>
        <p:nvPicPr>
          <p:cNvPr id="234" name="Google Shape;234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85833" y="2656917"/>
            <a:ext cx="2759870" cy="187956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137"/>
              </a:srgbClr>
            </a:outerShdw>
          </a:effectLst>
        </p:spPr>
      </p:pic>
      <p:pic>
        <p:nvPicPr>
          <p:cNvPr id="235" name="Google Shape;235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02065" y="1793619"/>
            <a:ext cx="2558951" cy="178351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137"/>
              </a:srgbClr>
            </a:outerShdw>
          </a:effectLst>
        </p:spPr>
      </p:pic>
      <p:sp>
        <p:nvSpPr>
          <p:cNvPr id="236" name="Google Shape;236;p12"/>
          <p:cNvSpPr/>
          <p:nvPr/>
        </p:nvSpPr>
        <p:spPr>
          <a:xfrm>
            <a:off x="589085" y="4067737"/>
            <a:ext cx="3462387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Autenticación de 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acceso</a:t>
            </a: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12"/>
          <p:cNvSpPr/>
          <p:nvPr/>
        </p:nvSpPr>
        <p:spPr>
          <a:xfrm>
            <a:off x="4760582" y="5144955"/>
            <a:ext cx="322283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Gestión de roles y permisos</a:t>
            </a: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12"/>
          <p:cNvSpPr/>
          <p:nvPr/>
        </p:nvSpPr>
        <p:spPr>
          <a:xfrm>
            <a:off x="9524077" y="3939900"/>
            <a:ext cx="2349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de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inventario</a:t>
            </a: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9" name="Google Shape;239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0679" y="93919"/>
            <a:ext cx="675638" cy="95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"/>
          <p:cNvSpPr txBox="1"/>
          <p:nvPr/>
        </p:nvSpPr>
        <p:spPr>
          <a:xfrm>
            <a:off x="816317" y="395385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lang="es-CO" sz="3600" b="1" i="0" u="none" strike="noStrike" cap="non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Específicos</a:t>
            </a:r>
            <a:endParaRPr sz="3600" b="1" i="0" u="none" strike="noStrike" cap="non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5" name="Google Shape;245;p13"/>
          <p:cNvCxnSpPr/>
          <p:nvPr/>
        </p:nvCxnSpPr>
        <p:spPr>
          <a:xfrm>
            <a:off x="942454" y="1043956"/>
            <a:ext cx="3965331" cy="877"/>
          </a:xfrm>
          <a:prstGeom prst="straightConnector1">
            <a:avLst/>
          </a:prstGeom>
          <a:noFill/>
          <a:ln w="127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6" name="Google Shape;246;p13"/>
          <p:cNvSpPr/>
          <p:nvPr/>
        </p:nvSpPr>
        <p:spPr>
          <a:xfrm>
            <a:off x="589085" y="4067737"/>
            <a:ext cx="3462387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Administración de usuarios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13"/>
          <p:cNvSpPr/>
          <p:nvPr/>
        </p:nvSpPr>
        <p:spPr>
          <a:xfrm>
            <a:off x="4760582" y="5144955"/>
            <a:ext cx="322283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Gestión de productos</a:t>
            </a: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13"/>
          <p:cNvSpPr/>
          <p:nvPr/>
        </p:nvSpPr>
        <p:spPr>
          <a:xfrm>
            <a:off x="9169935" y="3939908"/>
            <a:ext cx="272215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Notificaciones</a:t>
            </a:r>
            <a:endParaRPr sz="3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9" name="Google Shape;24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454" y="1793619"/>
            <a:ext cx="2558951" cy="178351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137"/>
              </a:srgbClr>
            </a:outerShdw>
          </a:effectLst>
        </p:spPr>
      </p:pic>
      <p:pic>
        <p:nvPicPr>
          <p:cNvPr id="250" name="Google Shape;250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95709" y="2657367"/>
            <a:ext cx="2968332" cy="208168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137"/>
              </a:srgbClr>
            </a:outerShdw>
          </a:effectLst>
        </p:spPr>
      </p:pic>
      <p:pic>
        <p:nvPicPr>
          <p:cNvPr id="251" name="Google Shape;251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37894" y="1530675"/>
            <a:ext cx="2668301" cy="188074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137"/>
              </a:srgbClr>
            </a:outerShdw>
          </a:effectLst>
        </p:spPr>
      </p:pic>
      <p:pic>
        <p:nvPicPr>
          <p:cNvPr id="252" name="Google Shape;252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0679" y="93919"/>
            <a:ext cx="675638" cy="95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/>
        </p:nvSpPr>
        <p:spPr>
          <a:xfrm>
            <a:off x="633048" y="411602"/>
            <a:ext cx="782635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Work Sans"/>
              <a:buNone/>
            </a:pPr>
            <a:r>
              <a:rPr lang="es-CO" sz="6000" b="1" i="0" u="none" strike="noStrike" cap="non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Tabla de contenido</a:t>
            </a:r>
            <a:endParaRPr sz="7200" b="1" i="0" u="none" strike="noStrike" cap="non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0" name="Google Shape;100;p2"/>
          <p:cNvCxnSpPr/>
          <p:nvPr/>
        </p:nvCxnSpPr>
        <p:spPr>
          <a:xfrm>
            <a:off x="1063869" y="1417017"/>
            <a:ext cx="6244753" cy="0"/>
          </a:xfrm>
          <a:prstGeom prst="straightConnector1">
            <a:avLst/>
          </a:prstGeom>
          <a:noFill/>
          <a:ln w="127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2"/>
          <p:cNvSpPr/>
          <p:nvPr/>
        </p:nvSpPr>
        <p:spPr>
          <a:xfrm>
            <a:off x="1060339" y="1516852"/>
            <a:ext cx="5514632" cy="5201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s-CO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Contextualización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s-CO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Planteamiento Problema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s-CO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Pregunta problema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s-CO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Justificación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s-CO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Alcance del proyecto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s-CO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s-CO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br>
              <a:rPr lang="es-CO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-CO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7.1  Objetivo General</a:t>
            </a:r>
            <a:br>
              <a:rPr lang="es-CO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-CO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7.2   Objetivo Específico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679" y="93919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Picture 4" descr="Misyon ve Vizyon | Osmaniye Korkut Ata Üniversitesi">
            <a:extLst>
              <a:ext uri="{FF2B5EF4-FFF2-40B4-BE49-F238E27FC236}">
                <a16:creationId xmlns:a16="http://schemas.microsoft.com/office/drawing/2014/main" id="{745F84EA-8B76-4AC6-AED9-79F3A4198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132" y="1640061"/>
            <a:ext cx="3752216" cy="465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"/>
          <p:cNvSpPr txBox="1"/>
          <p:nvPr/>
        </p:nvSpPr>
        <p:spPr>
          <a:xfrm>
            <a:off x="601617" y="2609617"/>
            <a:ext cx="111180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lang="es-CO" sz="72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LEVANTAMIENTO DE INFORMACiÓN</a:t>
            </a:r>
            <a:endParaRPr sz="7200" b="1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258" name="Google Shape;258;p18"/>
          <p:cNvCxnSpPr/>
          <p:nvPr/>
        </p:nvCxnSpPr>
        <p:spPr>
          <a:xfrm>
            <a:off x="1793631" y="3809946"/>
            <a:ext cx="873405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9" name="Google Shape;25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"/>
          <p:cNvSpPr txBox="1"/>
          <p:nvPr/>
        </p:nvSpPr>
        <p:spPr>
          <a:xfrm>
            <a:off x="816317" y="434273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lang="es-CO" sz="3600" b="1" i="0" u="none" strike="noStrike" cap="none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Levantamiento de información </a:t>
            </a:r>
            <a:endParaRPr sz="3600" b="1" i="0" u="none" strike="noStrike" cap="none">
              <a:solidFill>
                <a:schemeClr val="accent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265" name="Google Shape;265;p19"/>
          <p:cNvCxnSpPr/>
          <p:nvPr/>
        </p:nvCxnSpPr>
        <p:spPr>
          <a:xfrm>
            <a:off x="853686" y="1071785"/>
            <a:ext cx="3965331" cy="877"/>
          </a:xfrm>
          <a:prstGeom prst="straightConnector1">
            <a:avLst/>
          </a:prstGeom>
          <a:noFill/>
          <a:ln w="127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6" name="Google Shape;266;p19"/>
          <p:cNvSpPr/>
          <p:nvPr/>
        </p:nvSpPr>
        <p:spPr>
          <a:xfrm>
            <a:off x="0" y="1130361"/>
            <a:ext cx="7677579" cy="570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Informe de la encuesta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71550" marR="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Prefieren un catálogo por categorías (especialmente por tipo de café).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71550" marR="0" lvl="0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Usarían con mayor frecuencia el teléfono móvil para ingresar.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71550" marR="0" lvl="0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el carrito de compras valoran un resumen claro de costos.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71550" marR="0" lvl="0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Forma de pago más usada: pago contra entrega.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71550" marR="0" lvl="0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Información más importante: tiempo de entrega.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71550" marR="0" lvl="0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Notificación preferida: confirmación de compra.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71550" marR="0" lvl="0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Consideran esencial crear un usuario.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71550" marR="0" lvl="0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Diseño preferido: tradicional y claro.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71550" marR="0" lvl="0" indent="-285750" algn="l" rtl="0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 ingresar, lo primero que hacen es revisar precios y productos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79" y="121748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12167" y="2652241"/>
            <a:ext cx="4200507" cy="316409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sp>
        <p:nvSpPr>
          <p:cNvPr id="269" name="Google Shape;269;p19"/>
          <p:cNvSpPr txBox="1"/>
          <p:nvPr/>
        </p:nvSpPr>
        <p:spPr>
          <a:xfrm>
            <a:off x="7954392" y="1642369"/>
            <a:ext cx="31160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encuesta: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19"/>
          <p:cNvSpPr txBox="1"/>
          <p:nvPr/>
        </p:nvSpPr>
        <p:spPr>
          <a:xfrm>
            <a:off x="8336025" y="421225"/>
            <a:ext cx="3000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 txBox="1"/>
          <p:nvPr/>
        </p:nvSpPr>
        <p:spPr>
          <a:xfrm>
            <a:off x="816317" y="434273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lang="es-CO" sz="3600" b="1" i="0" u="none" strike="noStrike" cap="non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Levantamiento de información </a:t>
            </a:r>
            <a:endParaRPr sz="3600" b="1" i="0" u="none" strike="noStrike" cap="non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76" name="Google Shape;276;p20"/>
          <p:cNvCxnSpPr/>
          <p:nvPr/>
        </p:nvCxnSpPr>
        <p:spPr>
          <a:xfrm>
            <a:off x="853686" y="1071785"/>
            <a:ext cx="3965331" cy="877"/>
          </a:xfrm>
          <a:prstGeom prst="straightConnector1">
            <a:avLst/>
          </a:prstGeom>
          <a:noFill/>
          <a:ln w="127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7" name="Google Shape;277;p20"/>
          <p:cNvSpPr/>
          <p:nvPr/>
        </p:nvSpPr>
        <p:spPr>
          <a:xfrm>
            <a:off x="711073" y="1384310"/>
            <a:ext cx="6277708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INFORME SOBRE LA ENTREVISTA</a:t>
            </a:r>
            <a:endParaRPr sz="2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s-CO" sz="2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señor Juan Carlos presenta dificultades en: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s-CO" sz="2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Gestión de inventarios.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s-CO" sz="2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Gestión de clientes.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s-CO" sz="2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Disponibilidad de tiempo (solo puede atender en la noche).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s-CO" sz="2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Solución propuesta: un aplicativo que permita: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s-CO" sz="2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Visualizar productos de café (Borbón rosado, variedad Supremo y Geisha).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s-CO" sz="2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Mostrar opciones de tostado (grano o molido).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s-CO" sz="2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Indicar presentaciones (Libra, Cuarto, Baches).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s-CO" sz="2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Incluir precio, descripción y nivel de tostado.</a:t>
            </a:r>
            <a:br>
              <a:rPr lang="es-CO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79" y="121748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91360" y="2196437"/>
            <a:ext cx="3761557" cy="376155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sp>
        <p:nvSpPr>
          <p:cNvPr id="280" name="Google Shape;280;p20"/>
          <p:cNvSpPr txBox="1"/>
          <p:nvPr/>
        </p:nvSpPr>
        <p:spPr>
          <a:xfrm>
            <a:off x="7377344" y="1313895"/>
            <a:ext cx="354219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Entrevista: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"/>
          <p:cNvSpPr txBox="1"/>
          <p:nvPr/>
        </p:nvSpPr>
        <p:spPr>
          <a:xfrm>
            <a:off x="601617" y="2609617"/>
            <a:ext cx="1111808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lang="es-CO" sz="72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 sz="72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7" name="Google Shape;287;p22"/>
          <p:cNvCxnSpPr/>
          <p:nvPr/>
        </p:nvCxnSpPr>
        <p:spPr>
          <a:xfrm>
            <a:off x="1793631" y="3809946"/>
            <a:ext cx="873405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88" name="Google Shape;28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"/>
          <p:cNvSpPr txBox="1"/>
          <p:nvPr/>
        </p:nvSpPr>
        <p:spPr>
          <a:xfrm>
            <a:off x="816317" y="434273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lang="es-CO" sz="3600" b="1" i="0" u="none" strike="noStrike" cap="non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sz="3600" b="1" i="0" u="none" strike="noStrike" cap="non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94" name="Google Shape;294;p23"/>
          <p:cNvCxnSpPr/>
          <p:nvPr/>
        </p:nvCxnSpPr>
        <p:spPr>
          <a:xfrm>
            <a:off x="853686" y="1071785"/>
            <a:ext cx="3965331" cy="877"/>
          </a:xfrm>
          <a:prstGeom prst="straightConnector1">
            <a:avLst/>
          </a:prstGeom>
          <a:noFill/>
          <a:ln w="127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5" name="Google Shape;295;p23"/>
          <p:cNvSpPr/>
          <p:nvPr/>
        </p:nvSpPr>
        <p:spPr>
          <a:xfrm>
            <a:off x="292964" y="1258176"/>
            <a:ext cx="6409678" cy="483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s-CO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Iniciar sesión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-CO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Modificar datos de usuario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-CO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Modificar datos de productos 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-CO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Visualizar catálogo de productos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-CO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Consultar productos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-CO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Barra de navegación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-CO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Canales de comunicación con el vendedor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-CO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 reseñas y calificación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-CO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Registro de usuarios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-CO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Crear productos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6" name="Google Shape;29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79" y="121748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3" descr="Requerimientos 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8079" y="1362227"/>
            <a:ext cx="447675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/>
        </p:nvSpPr>
        <p:spPr>
          <a:xfrm>
            <a:off x="816317" y="434273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lang="es-CO" sz="3600" b="1" i="0" u="none" strike="noStrike" cap="non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sz="3600" b="1" i="0" u="none" strike="noStrike" cap="non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3" name="Google Shape;303;p41"/>
          <p:cNvCxnSpPr/>
          <p:nvPr/>
        </p:nvCxnSpPr>
        <p:spPr>
          <a:xfrm>
            <a:off x="853686" y="1071785"/>
            <a:ext cx="3965331" cy="877"/>
          </a:xfrm>
          <a:prstGeom prst="straightConnector1">
            <a:avLst/>
          </a:prstGeom>
          <a:noFill/>
          <a:ln w="127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4" name="Google Shape;304;p41"/>
          <p:cNvSpPr/>
          <p:nvPr/>
        </p:nvSpPr>
        <p:spPr>
          <a:xfrm>
            <a:off x="635972" y="1258176"/>
            <a:ext cx="6277708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84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84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 startAt="11"/>
            </a:pPr>
            <a:r>
              <a:rPr lang="es-CO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Inhabilitar Usuarios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84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 startAt="11"/>
            </a:pPr>
            <a:r>
              <a:rPr lang="es-CO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Inhabilitar Productos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84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 startAt="11"/>
            </a:pPr>
            <a:r>
              <a:rPr lang="es-CO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Gestión de inventario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84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 startAt="11"/>
            </a:pPr>
            <a:r>
              <a:rPr lang="es-CO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Reporte de movimiento 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84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 startAt="11"/>
            </a:pPr>
            <a:r>
              <a:rPr lang="es-CO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Reporte de existencias de productos 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84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 startAt="11"/>
            </a:pPr>
            <a:r>
              <a:rPr lang="es-CO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Olvidar contraseña</a:t>
            </a: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84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 startAt="11"/>
            </a:pPr>
            <a:r>
              <a:rPr lang="es-CO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Cerrar Sesión</a:t>
            </a: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5" name="Google Shape;30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79" y="121748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1" descr="Requerimientos 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15835" y="1258176"/>
            <a:ext cx="447675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802e5d77eb_1_2"/>
          <p:cNvSpPr txBox="1"/>
          <p:nvPr/>
        </p:nvSpPr>
        <p:spPr>
          <a:xfrm>
            <a:off x="816317" y="434273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lang="es-CO" sz="3600" b="1" i="0" u="none" strike="noStrike" cap="non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 NO FUNCIONALES </a:t>
            </a:r>
            <a:endParaRPr sz="3600" b="1" i="0" u="none" strike="noStrike" cap="non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12" name="Google Shape;312;g3802e5d77eb_1_2"/>
          <p:cNvCxnSpPr/>
          <p:nvPr/>
        </p:nvCxnSpPr>
        <p:spPr>
          <a:xfrm>
            <a:off x="853686" y="1071785"/>
            <a:ext cx="3965400" cy="900"/>
          </a:xfrm>
          <a:prstGeom prst="straightConnector1">
            <a:avLst/>
          </a:prstGeom>
          <a:noFill/>
          <a:ln w="127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3" name="Google Shape;313;g3802e5d77eb_1_2"/>
          <p:cNvSpPr/>
          <p:nvPr/>
        </p:nvSpPr>
        <p:spPr>
          <a:xfrm>
            <a:off x="853686" y="1813348"/>
            <a:ext cx="62778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AutoNum type="arabicPeriod"/>
            </a:pPr>
            <a:r>
              <a:rPr lang="es-CO"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Seguridad</a:t>
            </a:r>
            <a:endParaRPr sz="3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s-CO"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Compatibilidad (interfaz de software)</a:t>
            </a:r>
            <a:endParaRPr sz="3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s-CO"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Fiabilidad</a:t>
            </a:r>
            <a:endParaRPr sz="3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s-CO"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Disponibilidad</a:t>
            </a:r>
            <a:endParaRPr sz="3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s-CO"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Portabilidad</a:t>
            </a:r>
            <a:endParaRPr sz="3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4" name="Google Shape;314;g3802e5d77eb_1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79" y="121748"/>
            <a:ext cx="675639" cy="95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3802e5d77eb_1_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01617" y="1955345"/>
            <a:ext cx="3351440" cy="34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6"/>
          <p:cNvSpPr txBox="1"/>
          <p:nvPr/>
        </p:nvSpPr>
        <p:spPr>
          <a:xfrm>
            <a:off x="601617" y="2609617"/>
            <a:ext cx="11118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lang="es-CO" sz="72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MOCKUPS</a:t>
            </a:r>
            <a:endParaRPr sz="72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1" name="Google Shape;321;p16"/>
          <p:cNvCxnSpPr/>
          <p:nvPr/>
        </p:nvCxnSpPr>
        <p:spPr>
          <a:xfrm>
            <a:off x="1793631" y="3809946"/>
            <a:ext cx="873405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22" name="Google Shape;32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/>
          <p:nvPr/>
        </p:nvSpPr>
        <p:spPr>
          <a:xfrm>
            <a:off x="816317" y="434273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1" i="0" u="none" strike="noStrike" cap="non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MOCKUPS</a:t>
            </a:r>
            <a:endParaRPr sz="3600" b="1" i="0" u="none" strike="noStrike" cap="non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8" name="Google Shape;328;p39"/>
          <p:cNvCxnSpPr/>
          <p:nvPr/>
        </p:nvCxnSpPr>
        <p:spPr>
          <a:xfrm>
            <a:off x="853686" y="1071785"/>
            <a:ext cx="3965331" cy="877"/>
          </a:xfrm>
          <a:prstGeom prst="straightConnector1">
            <a:avLst/>
          </a:prstGeom>
          <a:noFill/>
          <a:ln w="127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29" name="Google Shape;32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79" y="121748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8481" y="1175836"/>
            <a:ext cx="7411479" cy="533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/>
        </p:nvSpPr>
        <p:spPr>
          <a:xfrm>
            <a:off x="601617" y="2609617"/>
            <a:ext cx="111180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REPOSITORIO GITHUB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6" name="Google Shape;336;p42"/>
          <p:cNvCxnSpPr/>
          <p:nvPr/>
        </p:nvCxnSpPr>
        <p:spPr>
          <a:xfrm>
            <a:off x="1793631" y="3809946"/>
            <a:ext cx="873405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37" name="Google Shape;33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63885c35e_0_0"/>
          <p:cNvSpPr txBox="1"/>
          <p:nvPr/>
        </p:nvSpPr>
        <p:spPr>
          <a:xfrm>
            <a:off x="633048" y="411602"/>
            <a:ext cx="7826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Work Sans"/>
              <a:buNone/>
            </a:pPr>
            <a:r>
              <a:rPr lang="es-CO" sz="6000" b="1" i="0" u="none" strike="noStrike" cap="non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Tabla de contenido</a:t>
            </a:r>
            <a:endParaRPr sz="7200" b="1" i="0" u="none" strike="noStrike" cap="non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9" name="Google Shape;109;g3663885c35e_0_0"/>
          <p:cNvCxnSpPr/>
          <p:nvPr/>
        </p:nvCxnSpPr>
        <p:spPr>
          <a:xfrm>
            <a:off x="1063869" y="1417017"/>
            <a:ext cx="6244800" cy="0"/>
          </a:xfrm>
          <a:prstGeom prst="straightConnector1">
            <a:avLst/>
          </a:prstGeom>
          <a:noFill/>
          <a:ln w="127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" name="Google Shape;110;g3663885c35e_0_0"/>
          <p:cNvSpPr/>
          <p:nvPr/>
        </p:nvSpPr>
        <p:spPr>
          <a:xfrm>
            <a:off x="538114" y="1950402"/>
            <a:ext cx="5514600" cy="5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 startAt="8"/>
            </a:pPr>
            <a:r>
              <a:rPr lang="es-CO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Levantamiento De Información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8.1 Informe Encuesta</a:t>
            </a:r>
            <a:br>
              <a:rPr lang="es-CO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-CO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8.2 Informe Entrevista</a:t>
            </a:r>
            <a:endParaRPr sz="2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 startAt="9"/>
            </a:pPr>
            <a:r>
              <a:rPr lang="es-CO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9.1 Funcionales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9.2 No Funcionales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 startAt="10"/>
            </a:pPr>
            <a:r>
              <a:rPr lang="es-CO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Mockups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 startAt="10"/>
            </a:pPr>
            <a:r>
              <a:rPr lang="es-CO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Repositorio GitHub</a:t>
            </a:r>
            <a:endParaRPr sz="2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g3663885c35e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679" y="93919"/>
            <a:ext cx="675639" cy="95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Misyon ve Vizyon | Osmaniye Korkut Ata Üniversitesi">
            <a:extLst>
              <a:ext uri="{FF2B5EF4-FFF2-40B4-BE49-F238E27FC236}">
                <a16:creationId xmlns:a16="http://schemas.microsoft.com/office/drawing/2014/main" id="{564C215B-CE26-4503-A4B4-C67EF265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066" y="1635576"/>
            <a:ext cx="3714569" cy="460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/>
          <p:nvPr/>
        </p:nvSpPr>
        <p:spPr>
          <a:xfrm>
            <a:off x="868025" y="434273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1" i="0" u="none" strike="noStrike" cap="non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Repositorio GitHub</a:t>
            </a:r>
            <a:endParaRPr sz="3600" b="1" i="0" u="none" strike="noStrike" cap="non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43" name="Google Shape;343;p43"/>
          <p:cNvCxnSpPr/>
          <p:nvPr/>
        </p:nvCxnSpPr>
        <p:spPr>
          <a:xfrm>
            <a:off x="853686" y="1071785"/>
            <a:ext cx="3965331" cy="877"/>
          </a:xfrm>
          <a:prstGeom prst="straightConnector1">
            <a:avLst/>
          </a:prstGeom>
          <a:noFill/>
          <a:ln w="127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4" name="Google Shape;34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79" y="121748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6925" y="1492746"/>
            <a:ext cx="6858000" cy="48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/>
        </p:nvSpPr>
        <p:spPr>
          <a:xfrm>
            <a:off x="745947" y="2238297"/>
            <a:ext cx="11118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lang="es-CO" sz="72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CONTEXTUALIZACIÓN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8" name="Google Shape;118;p4"/>
          <p:cNvCxnSpPr/>
          <p:nvPr/>
        </p:nvCxnSpPr>
        <p:spPr>
          <a:xfrm>
            <a:off x="1855177" y="4311271"/>
            <a:ext cx="873405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9" name="Google Shape;11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/>
          <p:nvPr/>
        </p:nvSpPr>
        <p:spPr>
          <a:xfrm>
            <a:off x="988666" y="485775"/>
            <a:ext cx="3606469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lang="es-CO" sz="3000" b="1" i="0" u="none" strike="noStrike" cap="non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Contextualización</a:t>
            </a:r>
            <a:endParaRPr sz="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5"/>
          <p:cNvSpPr txBox="1"/>
          <p:nvPr/>
        </p:nvSpPr>
        <p:spPr>
          <a:xfrm>
            <a:off x="478498" y="1061282"/>
            <a:ext cx="5355232" cy="55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953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Origen Pitalito Huila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6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953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Jefe Juan Carlos Buitrón 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6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953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Finca las Brisas Montecristo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6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953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Altura 1750 msnm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6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953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Café Bourbon Rosado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6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953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Café Supremo 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26" name="Google Shape;126;p5"/>
          <p:cNvCxnSpPr/>
          <p:nvPr/>
        </p:nvCxnSpPr>
        <p:spPr>
          <a:xfrm rot="10800000" flipH="1">
            <a:off x="1126349" y="1043956"/>
            <a:ext cx="1919839" cy="4857"/>
          </a:xfrm>
          <a:prstGeom prst="straightConnector1">
            <a:avLst/>
          </a:prstGeom>
          <a:noFill/>
          <a:ln w="12700" cap="flat" cmpd="sng">
            <a:solidFill>
              <a:srgbClr val="4D4D4C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7" name="Google Shape;12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76060" y="334108"/>
            <a:ext cx="2895600" cy="22098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137"/>
              </a:srgbClr>
            </a:outerShdw>
          </a:effectLst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75796" y="485775"/>
            <a:ext cx="2162175" cy="29432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137"/>
              </a:srgbClr>
            </a:outerShdw>
          </a:effectLst>
        </p:spPr>
      </p:pic>
      <p:pic>
        <p:nvPicPr>
          <p:cNvPr id="129" name="Google Shape;129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84044" y="3815862"/>
            <a:ext cx="3064172" cy="242667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137"/>
              </a:srgbClr>
            </a:outerShdw>
          </a:effectLst>
        </p:spPr>
      </p:pic>
      <p:pic>
        <p:nvPicPr>
          <p:cNvPr id="130" name="Google Shape;130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76060" y="2813538"/>
            <a:ext cx="2727060" cy="36360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137"/>
              </a:srgbClr>
            </a:outerShdw>
          </a:effectLst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0679" y="93919"/>
            <a:ext cx="675638" cy="95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713497" y="2002947"/>
            <a:ext cx="11118082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lang="es-CO" sz="72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PLANTEAMIENTO PROBLEMA</a:t>
            </a:r>
            <a:endParaRPr sz="72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7" name="Google Shape;137;p6"/>
          <p:cNvCxnSpPr/>
          <p:nvPr/>
        </p:nvCxnSpPr>
        <p:spPr>
          <a:xfrm>
            <a:off x="1855177" y="4311271"/>
            <a:ext cx="873405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8" name="Google Shape;13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/>
          <p:nvPr/>
        </p:nvSpPr>
        <p:spPr>
          <a:xfrm>
            <a:off x="816317" y="435156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lang="es-CO" sz="3600" b="1" i="0" u="none" strike="noStrike" cap="non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Planteamiento Problema</a:t>
            </a:r>
            <a:endParaRPr sz="3600" b="1" i="0" u="none" strike="noStrike" cap="non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4" name="Google Shape;144;p7"/>
          <p:cNvCxnSpPr/>
          <p:nvPr/>
        </p:nvCxnSpPr>
        <p:spPr>
          <a:xfrm>
            <a:off x="940776" y="1043956"/>
            <a:ext cx="3965331" cy="877"/>
          </a:xfrm>
          <a:prstGeom prst="straightConnector1">
            <a:avLst/>
          </a:prstGeom>
          <a:noFill/>
          <a:ln w="127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5" name="Google Shape;145;p7"/>
          <p:cNvSpPr/>
          <p:nvPr/>
        </p:nvSpPr>
        <p:spPr>
          <a:xfrm>
            <a:off x="360484" y="1617674"/>
            <a:ext cx="6377773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comercio electrónico crece en Colombia, pero muchas empresas carecen de sistemas digitales.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 ello, Buitrón Coffee necesita un sistema de información que optimice inventarios y refuerce su competitividad.</a:t>
            </a:r>
            <a:endParaRPr sz="3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6" name="Google Shape;14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679" y="93919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ómo solucionar problemas">
            <a:extLst>
              <a:ext uri="{FF2B5EF4-FFF2-40B4-BE49-F238E27FC236}">
                <a16:creationId xmlns:a16="http://schemas.microsoft.com/office/drawing/2014/main" id="{AEE29C2D-FF12-4948-A22A-EE526DC65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257" y="1662545"/>
            <a:ext cx="5002350" cy="353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/>
          <p:nvPr/>
        </p:nvSpPr>
        <p:spPr>
          <a:xfrm>
            <a:off x="601617" y="2609617"/>
            <a:ext cx="1111808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lang="es-CO" sz="72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PREGUNTA PROBLEMA</a:t>
            </a:r>
            <a:endParaRPr sz="72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3" name="Google Shape;153;p8"/>
          <p:cNvCxnSpPr/>
          <p:nvPr/>
        </p:nvCxnSpPr>
        <p:spPr>
          <a:xfrm>
            <a:off x="1793631" y="3809946"/>
            <a:ext cx="873405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4" name="Google Shape;15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 txBox="1"/>
          <p:nvPr/>
        </p:nvSpPr>
        <p:spPr>
          <a:xfrm>
            <a:off x="816317" y="399104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lang="es-CO" sz="3600" b="1" i="0" u="none" strike="noStrike" cap="non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Pregunta Problema</a:t>
            </a:r>
            <a:endParaRPr sz="3600" b="1" i="0" u="none" strike="noStrike" cap="non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0" name="Google Shape;160;p9"/>
          <p:cNvCxnSpPr/>
          <p:nvPr/>
        </p:nvCxnSpPr>
        <p:spPr>
          <a:xfrm>
            <a:off x="1060542" y="1035464"/>
            <a:ext cx="3965331" cy="877"/>
          </a:xfrm>
          <a:prstGeom prst="straightConnector1">
            <a:avLst/>
          </a:prstGeom>
          <a:noFill/>
          <a:ln w="127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" name="Google Shape;161;p9"/>
          <p:cNvSpPr/>
          <p:nvPr/>
        </p:nvSpPr>
        <p:spPr>
          <a:xfrm>
            <a:off x="5802922" y="2444151"/>
            <a:ext cx="6286500" cy="23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¿Cómo puede Buitrón Coffee enfrentar los problemas en el control de su inventario?</a:t>
            </a:r>
            <a:endParaRPr sz="3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2" name="Google Shape;16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679" y="61659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Acertijo, ¿eres capaz de resolverlo? | PeakD">
            <a:extLst>
              <a:ext uri="{FF2B5EF4-FFF2-40B4-BE49-F238E27FC236}">
                <a16:creationId xmlns:a16="http://schemas.microsoft.com/office/drawing/2014/main" id="{8013B37C-A5FA-4514-9050-8A652AD2C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36" y="1878052"/>
            <a:ext cx="4164490" cy="416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618</Words>
  <Application>Microsoft Office PowerPoint</Application>
  <PresentationFormat>Panorámica</PresentationFormat>
  <Paragraphs>127</Paragraphs>
  <Slides>31</Slides>
  <Notes>31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Work Sans</vt:lpstr>
      <vt:lpstr>Work Sans Light</vt:lpstr>
      <vt:lpstr>Arial</vt:lpstr>
      <vt:lpstr>Times New Roman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APRENDIZ</cp:lastModifiedBy>
  <cp:revision>2</cp:revision>
  <dcterms:created xsi:type="dcterms:W3CDTF">2020-10-01T23:51:28Z</dcterms:created>
  <dcterms:modified xsi:type="dcterms:W3CDTF">2025-09-23T14:06:47Z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